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3" r:id="rId4"/>
    <p:sldId id="258" r:id="rId5"/>
    <p:sldId id="260" r:id="rId6"/>
    <p:sldId id="262" r:id="rId7"/>
    <p:sldId id="261" r:id="rId8"/>
    <p:sldId id="267" r:id="rId9"/>
    <p:sldId id="265" r:id="rId10"/>
    <p:sldId id="264" r:id="rId11"/>
    <p:sldId id="269" r:id="rId12"/>
    <p:sldId id="268" r:id="rId13"/>
    <p:sldId id="263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3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5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4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8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4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74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6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3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9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7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A722-7EDF-4569-A935-53F57E4A444B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26CF-59C8-445F-BA37-849B0A685C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99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1737" y="2028824"/>
            <a:ext cx="4591050" cy="4829176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2043647" y="561353"/>
            <a:ext cx="8060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SEYHAN İSMET İNÖNÜ</a:t>
            </a:r>
          </a:p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 MESLEKİ VE TEKNİK ANADOLU LİSESİ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27893" y="2546511"/>
            <a:ext cx="801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BÜRO YÖNETİMİ BÖLÜMÜ </a:t>
            </a:r>
          </a:p>
          <a:p>
            <a:pPr algn="ctr"/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TANITIMINA HOŞGELDİNİZ</a:t>
            </a:r>
            <a:endParaRPr lang="tr-T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410465" y="4531669"/>
            <a:ext cx="6079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Bölüm Öğretmenleri</a:t>
            </a:r>
          </a:p>
          <a:p>
            <a:r>
              <a:rPr lang="tr-T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Nurettin KAYA		Bekir GÜMÜŞ</a:t>
            </a:r>
          </a:p>
          <a:p>
            <a:r>
              <a:rPr lang="tr-TR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Yasemin GÜLMEZ		İrfan SAYGILI</a:t>
            </a:r>
            <a:endParaRPr lang="tr-T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565054" y="1364365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207996" y="1364365"/>
            <a:ext cx="568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>
                <a:solidFill>
                  <a:schemeClr val="bg1"/>
                </a:solidFill>
              </a:rPr>
              <a:t>ÜNİVERSİTE OLANAKLARI NELERDİR?</a:t>
            </a:r>
            <a:endParaRPr lang="tr-TR" sz="2800" b="1" u="sng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80353" y="2330742"/>
            <a:ext cx="6981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Öğrencilerimiz bölümümüzden mezun oldukları takdirde istedikleri bölüm üzerine yükseköğretim görebilirler.</a:t>
            </a:r>
          </a:p>
          <a:p>
            <a:pPr marL="82296" indent="0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Ayrıca bazı bölümleri tercih ettiklerinde ek puan alabilmektedirler.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2925684" y="346675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568626" y="346675"/>
            <a:ext cx="791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u="sng" dirty="0" smtClean="0">
                <a:solidFill>
                  <a:schemeClr val="bg1"/>
                </a:solidFill>
              </a:rPr>
              <a:t>EK PUAN VEREN 2 YILLIK ÜNİVERSİTELER</a:t>
            </a:r>
            <a:endParaRPr lang="tr-TR" sz="3600" b="1" u="sng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41677" y="1114231"/>
            <a:ext cx="6495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AĞIZ VE Diş Sağlığı bölümü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Büro yönetimi Bölümü ve Yönetici asistanlığı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Çağrı Merkezi Hizmetleri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Emlak ve Emlak Yönetimi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Hukuk Büro yönetimi ve sekreterliği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İnsan kaynakları yönetimi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İşletme yönetimi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Kooperatifçilik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Sağlık kurumları işletmeciliği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Tıbbi dokümantasyon ve sekreterlik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Tıbbi tanıtım ve pazarlama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Sosyal güvenlik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</a:rPr>
              <a:t>Yerel yönetimler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2874103" y="955400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517045" y="1015261"/>
            <a:ext cx="763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</a:rPr>
              <a:t>EK PUAN VERİLEN </a:t>
            </a:r>
            <a:r>
              <a:rPr lang="tr-TR" sz="2800" b="1" u="sng" dirty="0" smtClean="0">
                <a:solidFill>
                  <a:schemeClr val="bg1"/>
                </a:solidFill>
              </a:rPr>
              <a:t>4 </a:t>
            </a:r>
            <a:r>
              <a:rPr lang="tr-TR" sz="2800" b="1" u="sng" dirty="0">
                <a:solidFill>
                  <a:schemeClr val="bg1"/>
                </a:solidFill>
              </a:rPr>
              <a:t>YILLIK LİSANS PROGRAMLARI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17045" y="224684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İnsan Kaynakları Yönetimi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Sağlık Yönetimi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Ulaştırma ve Lojistik Yönetimi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"/>
          <p:cNvGrpSpPr/>
          <p:nvPr/>
        </p:nvGrpSpPr>
        <p:grpSpPr>
          <a:xfrm rot="7916564">
            <a:off x="936202" y="1412777"/>
            <a:ext cx="1849097" cy="3336939"/>
            <a:chOff x="4595064" y="1008789"/>
            <a:chExt cx="1849097" cy="3336939"/>
          </a:xfrm>
          <a:solidFill>
            <a:srgbClr val="C00000"/>
          </a:solidFill>
        </p:grpSpPr>
        <p:sp>
          <p:nvSpPr>
            <p:cNvPr id="6" name="5 İkizkenar Üçgen"/>
            <p:cNvSpPr/>
            <p:nvPr/>
          </p:nvSpPr>
          <p:spPr>
            <a:xfrm rot="2671503">
              <a:off x="5978984" y="1008789"/>
              <a:ext cx="465177" cy="19442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İkizkenar Üçgen"/>
            <p:cNvSpPr/>
            <p:nvPr/>
          </p:nvSpPr>
          <p:spPr>
            <a:xfrm rot="13487009">
              <a:off x="4595064" y="2401512"/>
              <a:ext cx="465177" cy="194421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" name="3 Blok Yay"/>
          <p:cNvSpPr/>
          <p:nvPr/>
        </p:nvSpPr>
        <p:spPr>
          <a:xfrm rot="5400000">
            <a:off x="-600744" y="908720"/>
            <a:ext cx="4320480" cy="4464496"/>
          </a:xfrm>
          <a:prstGeom prst="blockArc">
            <a:avLst>
              <a:gd name="adj1" fmla="val 10800000"/>
              <a:gd name="adj2" fmla="val 21576031"/>
              <a:gd name="adj3" fmla="val 18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1559496" y="2780928"/>
            <a:ext cx="576064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1847528" y="4797152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2999657" y="4531186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3647729" y="3356992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3575721" y="2060848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783633" y="980728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1524001" y="476672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1524000" y="5229200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25" name="24 Serbest Form"/>
          <p:cNvSpPr/>
          <p:nvPr/>
        </p:nvSpPr>
        <p:spPr>
          <a:xfrm>
            <a:off x="2279576" y="0"/>
            <a:ext cx="8388424" cy="1501422"/>
          </a:xfrm>
          <a:custGeom>
            <a:avLst/>
            <a:gdLst>
              <a:gd name="connsiteX0" fmla="*/ 0 w 5610578"/>
              <a:gd name="connsiteY0" fmla="*/ 778933 h 1501422"/>
              <a:gd name="connsiteX1" fmla="*/ 519289 w 5610578"/>
              <a:gd name="connsiteY1" fmla="*/ 778933 h 1501422"/>
              <a:gd name="connsiteX2" fmla="*/ 564445 w 5610578"/>
              <a:gd name="connsiteY2" fmla="*/ 575733 h 1501422"/>
              <a:gd name="connsiteX3" fmla="*/ 677334 w 5610578"/>
              <a:gd name="connsiteY3" fmla="*/ 1083733 h 1501422"/>
              <a:gd name="connsiteX4" fmla="*/ 948267 w 5610578"/>
              <a:gd name="connsiteY4" fmla="*/ 158044 h 1501422"/>
              <a:gd name="connsiteX5" fmla="*/ 1095023 w 5610578"/>
              <a:gd name="connsiteY5" fmla="*/ 1365955 h 1501422"/>
              <a:gd name="connsiteX6" fmla="*/ 1162756 w 5610578"/>
              <a:gd name="connsiteY6" fmla="*/ 767644 h 1501422"/>
              <a:gd name="connsiteX7" fmla="*/ 1603023 w 5610578"/>
              <a:gd name="connsiteY7" fmla="*/ 778933 h 1501422"/>
              <a:gd name="connsiteX8" fmla="*/ 1614311 w 5610578"/>
              <a:gd name="connsiteY8" fmla="*/ 632177 h 1501422"/>
              <a:gd name="connsiteX9" fmla="*/ 1704623 w 5610578"/>
              <a:gd name="connsiteY9" fmla="*/ 1095022 h 1501422"/>
              <a:gd name="connsiteX10" fmla="*/ 1907823 w 5610578"/>
              <a:gd name="connsiteY10" fmla="*/ 214488 h 1501422"/>
              <a:gd name="connsiteX11" fmla="*/ 2088445 w 5610578"/>
              <a:gd name="connsiteY11" fmla="*/ 1309511 h 1501422"/>
              <a:gd name="connsiteX12" fmla="*/ 2223911 w 5610578"/>
              <a:gd name="connsiteY12" fmla="*/ 756355 h 1501422"/>
              <a:gd name="connsiteX13" fmla="*/ 2472267 w 5610578"/>
              <a:gd name="connsiteY13" fmla="*/ 756355 h 1501422"/>
              <a:gd name="connsiteX14" fmla="*/ 2619023 w 5610578"/>
              <a:gd name="connsiteY14" fmla="*/ 67733 h 1501422"/>
              <a:gd name="connsiteX15" fmla="*/ 2743200 w 5610578"/>
              <a:gd name="connsiteY15" fmla="*/ 1332088 h 1501422"/>
              <a:gd name="connsiteX16" fmla="*/ 2856089 w 5610578"/>
              <a:gd name="connsiteY16" fmla="*/ 790222 h 1501422"/>
              <a:gd name="connsiteX17" fmla="*/ 2991556 w 5610578"/>
              <a:gd name="connsiteY17" fmla="*/ 1501422 h 1501422"/>
              <a:gd name="connsiteX18" fmla="*/ 3239911 w 5610578"/>
              <a:gd name="connsiteY18" fmla="*/ 0 h 1501422"/>
              <a:gd name="connsiteX19" fmla="*/ 3397956 w 5610578"/>
              <a:gd name="connsiteY19" fmla="*/ 857955 h 1501422"/>
              <a:gd name="connsiteX20" fmla="*/ 3465689 w 5610578"/>
              <a:gd name="connsiteY20" fmla="*/ 699911 h 1501422"/>
              <a:gd name="connsiteX21" fmla="*/ 3556000 w 5610578"/>
              <a:gd name="connsiteY21" fmla="*/ 880533 h 1501422"/>
              <a:gd name="connsiteX22" fmla="*/ 5610578 w 5610578"/>
              <a:gd name="connsiteY22" fmla="*/ 880533 h 150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10578" h="1501422">
                <a:moveTo>
                  <a:pt x="0" y="778933"/>
                </a:moveTo>
                <a:lnTo>
                  <a:pt x="519289" y="778933"/>
                </a:lnTo>
                <a:lnTo>
                  <a:pt x="564445" y="575733"/>
                </a:lnTo>
                <a:lnTo>
                  <a:pt x="677334" y="1083733"/>
                </a:lnTo>
                <a:lnTo>
                  <a:pt x="948267" y="158044"/>
                </a:lnTo>
                <a:lnTo>
                  <a:pt x="1095023" y="1365955"/>
                </a:lnTo>
                <a:lnTo>
                  <a:pt x="1162756" y="767644"/>
                </a:lnTo>
                <a:lnTo>
                  <a:pt x="1603023" y="778933"/>
                </a:lnTo>
                <a:lnTo>
                  <a:pt x="1614311" y="632177"/>
                </a:lnTo>
                <a:lnTo>
                  <a:pt x="1704623" y="1095022"/>
                </a:lnTo>
                <a:lnTo>
                  <a:pt x="1907823" y="214488"/>
                </a:lnTo>
                <a:lnTo>
                  <a:pt x="2088445" y="1309511"/>
                </a:lnTo>
                <a:lnTo>
                  <a:pt x="2223911" y="756355"/>
                </a:lnTo>
                <a:lnTo>
                  <a:pt x="2472267" y="756355"/>
                </a:lnTo>
                <a:lnTo>
                  <a:pt x="2619023" y="67733"/>
                </a:lnTo>
                <a:lnTo>
                  <a:pt x="2743200" y="1332088"/>
                </a:lnTo>
                <a:lnTo>
                  <a:pt x="2856089" y="790222"/>
                </a:lnTo>
                <a:lnTo>
                  <a:pt x="2991556" y="1501422"/>
                </a:lnTo>
                <a:lnTo>
                  <a:pt x="3239911" y="0"/>
                </a:lnTo>
                <a:lnTo>
                  <a:pt x="3397956" y="857955"/>
                </a:lnTo>
                <a:lnTo>
                  <a:pt x="3465689" y="699911"/>
                </a:lnTo>
                <a:lnTo>
                  <a:pt x="3556000" y="880533"/>
                </a:lnTo>
                <a:lnTo>
                  <a:pt x="5610578" y="880533"/>
                </a:lnTo>
              </a:path>
            </a:pathLst>
          </a:custGeom>
          <a:ln w="412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7824192" y="404664"/>
            <a:ext cx="404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Bölüm Seçmek Meslek Seçmek demektir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5178477" y="6672013"/>
            <a:ext cx="64184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DOĞRU KARAR VERİN!!!</a:t>
            </a:r>
          </a:p>
          <a:p>
            <a:pPr algn="ctr"/>
            <a:endParaRPr lang="tr-TR" sz="3600" dirty="0" smtClean="0">
              <a:solidFill>
                <a:srgbClr val="FF0000"/>
              </a:solidFill>
            </a:endParaRPr>
          </a:p>
          <a:p>
            <a:pPr algn="ctr"/>
            <a:endParaRPr lang="tr-TR" sz="3600" dirty="0">
              <a:solidFill>
                <a:srgbClr val="FF0000"/>
              </a:solidFill>
            </a:endParaRPr>
          </a:p>
          <a:p>
            <a:pPr algn="ctr"/>
            <a:endParaRPr lang="tr-TR" sz="3600" dirty="0">
              <a:solidFill>
                <a:srgbClr val="FF0000"/>
              </a:solidFill>
            </a:endParaRPr>
          </a:p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Öğrencilerimiz Staj Yaptığı Yerler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Büyük Şehir Belediyesi                           </a:t>
            </a:r>
            <a:r>
              <a:rPr lang="tr-TR" dirty="0" err="1" smtClean="0">
                <a:solidFill>
                  <a:schemeClr val="bg1"/>
                </a:solidFill>
              </a:rPr>
              <a:t>Birmot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Seyhan Belediyesi                                   AYGAZ Bölge </a:t>
            </a:r>
            <a:r>
              <a:rPr lang="tr-TR" dirty="0" err="1">
                <a:solidFill>
                  <a:schemeClr val="bg1"/>
                </a:solidFill>
              </a:rPr>
              <a:t>M</a:t>
            </a:r>
            <a:r>
              <a:rPr lang="tr-TR" dirty="0" err="1" smtClean="0">
                <a:solidFill>
                  <a:schemeClr val="bg1"/>
                </a:solidFill>
              </a:rPr>
              <a:t>üdürlüğ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Adana Ticaret Odası	               TEDAŞ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Adana Sanayi Odası                                 ASKİ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EFES Pilsen                                                </a:t>
            </a:r>
            <a:r>
              <a:rPr lang="tr-TR" dirty="0" err="1" smtClean="0">
                <a:solidFill>
                  <a:schemeClr val="bg1"/>
                </a:solidFill>
              </a:rPr>
              <a:t>Galeria</a:t>
            </a:r>
            <a:r>
              <a:rPr lang="tr-TR" dirty="0" smtClean="0">
                <a:solidFill>
                  <a:schemeClr val="bg1"/>
                </a:solidFill>
              </a:rPr>
              <a:t> KBB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Devlet Hastanesi                                      Kalkınma Ajansı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DC1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C10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6.25E-7 -0.67894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491363" y="235825"/>
            <a:ext cx="9521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>
                <a:solidFill>
                  <a:schemeClr val="bg1"/>
                </a:solidFill>
              </a:rPr>
              <a:t> </a:t>
            </a:r>
            <a:r>
              <a:rPr lang="tr-TR" sz="2800" b="1" u="sng" dirty="0">
                <a:solidFill>
                  <a:schemeClr val="bg1"/>
                </a:solidFill>
              </a:rPr>
              <a:t>BÜRO YÖNETİMİ </a:t>
            </a:r>
            <a:r>
              <a:rPr lang="tr-TR" sz="2800" b="1" u="sng" dirty="0" smtClean="0">
                <a:solidFill>
                  <a:schemeClr val="bg1"/>
                </a:solidFill>
              </a:rPr>
              <a:t>ALANINI</a:t>
            </a:r>
          </a:p>
          <a:p>
            <a:pPr algn="ctr"/>
            <a:r>
              <a:rPr lang="tr-TR" sz="2800" b="1" u="sng" dirty="0" smtClean="0">
                <a:solidFill>
                  <a:schemeClr val="bg1"/>
                </a:solidFill>
              </a:rPr>
              <a:t> </a:t>
            </a:r>
            <a:r>
              <a:rPr lang="tr-TR" sz="2800" b="1" u="sng" dirty="0">
                <a:solidFill>
                  <a:schemeClr val="bg1"/>
                </a:solidFill>
              </a:rPr>
              <a:t>SEÇMEYİ DÜŞÜNENLERDEN </a:t>
            </a:r>
            <a:r>
              <a:rPr lang="tr-TR" sz="2800" b="1" u="sng" dirty="0" smtClean="0">
                <a:solidFill>
                  <a:schemeClr val="bg1"/>
                </a:solidFill>
              </a:rPr>
              <a:t>BEKLENTİLERİMİZ</a:t>
            </a:r>
            <a:endParaRPr lang="tr-TR" sz="2800" b="1" u="sng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3154" y="1247425"/>
            <a:ext cx="78086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Derslerinde Başarılı,</a:t>
            </a:r>
          </a:p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Okul Kurallarına Uyan,</a:t>
            </a:r>
          </a:p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Disiplinli, Düzenli, Tertipli, Uyumlu,</a:t>
            </a:r>
          </a:p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İnsan İlişkilerinde Başarılı,</a:t>
            </a:r>
          </a:p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Yenilikleri Takip Eden, </a:t>
            </a:r>
          </a:p>
          <a:p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Girişken,</a:t>
            </a:r>
          </a:p>
          <a:p>
            <a:r>
              <a:rPr lang="tr-TR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BİREYLER OLMAK..</a:t>
            </a:r>
            <a:endParaRPr lang="tr-TR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13 Grup"/>
          <p:cNvGrpSpPr/>
          <p:nvPr/>
        </p:nvGrpSpPr>
        <p:grpSpPr>
          <a:xfrm>
            <a:off x="4832650" y="-2274146"/>
            <a:ext cx="7184991" cy="11640110"/>
            <a:chOff x="1959009" y="-2259632"/>
            <a:chExt cx="7184991" cy="11640110"/>
          </a:xfrm>
          <a:blipFill dpi="0" rotWithShape="1">
            <a:blip r:embed="rId2"/>
            <a:srcRect/>
            <a:stretch>
              <a:fillRect l="13000" t="16000" r="-40000" b="18000"/>
            </a:stretch>
          </a:blipFill>
        </p:grpSpPr>
        <p:grpSp>
          <p:nvGrpSpPr>
            <p:cNvPr id="9" name="16 Grup"/>
            <p:cNvGrpSpPr/>
            <p:nvPr/>
          </p:nvGrpSpPr>
          <p:grpSpPr>
            <a:xfrm>
              <a:off x="1959009" y="-2259632"/>
              <a:ext cx="7184991" cy="11640110"/>
              <a:chOff x="1959009" y="-2245838"/>
              <a:chExt cx="7184991" cy="11640110"/>
            </a:xfrm>
            <a:grpFill/>
          </p:grpSpPr>
          <p:sp>
            <p:nvSpPr>
              <p:cNvPr id="11" name="4 İkizkenar Üçgen"/>
              <p:cNvSpPr/>
              <p:nvPr/>
            </p:nvSpPr>
            <p:spPr>
              <a:xfrm>
                <a:off x="6156176" y="3068960"/>
                <a:ext cx="2987824" cy="3789040"/>
              </a:xfrm>
              <a:prstGeom prst="triangle">
                <a:avLst>
                  <a:gd name="adj" fmla="val 998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5 Dikdörtgen"/>
              <p:cNvSpPr/>
              <p:nvPr/>
            </p:nvSpPr>
            <p:spPr>
              <a:xfrm rot="2309804">
                <a:off x="6631834" y="-402417"/>
                <a:ext cx="1071014" cy="972946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6 Dikdörtgen"/>
              <p:cNvSpPr/>
              <p:nvPr/>
            </p:nvSpPr>
            <p:spPr>
              <a:xfrm rot="2325020">
                <a:off x="4396173" y="-2245838"/>
                <a:ext cx="2296863" cy="11640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8 Dikdörtgen"/>
              <p:cNvSpPr/>
              <p:nvPr/>
            </p:nvSpPr>
            <p:spPr>
              <a:xfrm rot="2270426">
                <a:off x="1959009" y="2419091"/>
                <a:ext cx="1175099" cy="54999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0" name="7 Dikdörtgen"/>
            <p:cNvSpPr/>
            <p:nvPr/>
          </p:nvSpPr>
          <p:spPr>
            <a:xfrm>
              <a:off x="3779912" y="2636912"/>
              <a:ext cx="1163145" cy="29523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2507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617798" y="250186"/>
            <a:ext cx="346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chemeClr val="bg1"/>
                </a:solidFill>
              </a:rPr>
              <a:t>MEZUNLARIMIZ</a:t>
            </a:r>
            <a:endParaRPr lang="tr-TR" sz="3600" b="1" u="sng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19239" r="-229" b="-1526"/>
          <a:stretch/>
        </p:blipFill>
        <p:spPr>
          <a:xfrm>
            <a:off x="1164228" y="1121462"/>
            <a:ext cx="3169779" cy="538839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334007" y="2542929"/>
            <a:ext cx="64668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 OKULUMUZUN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BÜRO YÖNETİMİ BÖLÜMÜ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 ÖĞRETMENİ  VE MÜDÜR YARDIMCISI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YASEMİN GÜLMEZ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835512" y="167615"/>
            <a:ext cx="346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chemeClr val="bg1"/>
                </a:solidFill>
              </a:rPr>
              <a:t>MEZUNLARIMIZ</a:t>
            </a:r>
            <a:endParaRPr lang="tr-TR" sz="3600" b="1" u="sng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 b="25053"/>
          <a:stretch/>
        </p:blipFill>
        <p:spPr>
          <a:xfrm>
            <a:off x="353524" y="662683"/>
            <a:ext cx="3207658" cy="23982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2" t="-1482" r="4075" b="15768"/>
          <a:stretch/>
        </p:blipFill>
        <p:spPr>
          <a:xfrm>
            <a:off x="8241307" y="355600"/>
            <a:ext cx="3771189" cy="627017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082157" y="1378443"/>
            <a:ext cx="363817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 BÜRO YÖNETİMİ BÖLÜMÜ 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 ÖĞRETMENLERİ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HACER İNCİ</a:t>
            </a:r>
          </a:p>
          <a:p>
            <a:pPr algn="ctr"/>
            <a:endParaRPr lang="tr-TR" sz="2400" dirty="0" smtClean="0">
              <a:solidFill>
                <a:schemeClr val="bg1"/>
              </a:solidFill>
            </a:endParaRP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ÇİĞDEM TALU KALPAK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EMEL CANSU KADI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  <a:p>
            <a:pPr algn="ctr"/>
            <a:endParaRPr lang="tr-TR" sz="2400" dirty="0" smtClean="0">
              <a:solidFill>
                <a:schemeClr val="bg1"/>
              </a:solidFill>
            </a:endParaRP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KAMİLE YAĞBASANLI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9" name="AutoShape 4" descr="blob:https://web.whatsapp.com/2617d327-1946-42c0-9b2a-47469821bc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l="20826" t="7196" r="34181" b="27407"/>
          <a:stretch/>
        </p:blipFill>
        <p:spPr>
          <a:xfrm>
            <a:off x="362839" y="3294743"/>
            <a:ext cx="3050749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363" y="2028824"/>
            <a:ext cx="4591050" cy="4829176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4405687" y="2908455"/>
            <a:ext cx="763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TEŞEKKÜR EDERİZ….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>
            <a:off x="3198404" y="250426"/>
            <a:ext cx="62097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4400" dirty="0">
                <a:solidFill>
                  <a:srgbClr val="00B0F0"/>
                </a:solidFill>
              </a:rPr>
              <a:t>Yönetici Asistanlığı  </a:t>
            </a:r>
            <a:r>
              <a:rPr lang="tr-TR" sz="4400" dirty="0" smtClean="0">
                <a:solidFill>
                  <a:srgbClr val="00B0F0"/>
                </a:solidFill>
              </a:rPr>
              <a:t>Alanı</a:t>
            </a:r>
            <a:endParaRPr lang="tr-TR" sz="4400" dirty="0">
              <a:solidFill>
                <a:srgbClr val="00B0F0"/>
              </a:solidFill>
            </a:endParaRPr>
          </a:p>
        </p:txBody>
      </p:sp>
      <p:cxnSp>
        <p:nvCxnSpPr>
          <p:cNvPr id="22" name="21 Düz Bağlayıcı"/>
          <p:cNvCxnSpPr/>
          <p:nvPr/>
        </p:nvCxnSpPr>
        <p:spPr>
          <a:xfrm rot="10800000">
            <a:off x="4167174" y="3786190"/>
            <a:ext cx="1643074" cy="1588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>
            <a:off x="7056267" y="2194731"/>
            <a:ext cx="1428760" cy="1588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Oval"/>
          <p:cNvSpPr/>
          <p:nvPr/>
        </p:nvSpPr>
        <p:spPr>
          <a:xfrm>
            <a:off x="8499736" y="1873260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25" name="24 Oval"/>
          <p:cNvSpPr/>
          <p:nvPr/>
        </p:nvSpPr>
        <p:spPr>
          <a:xfrm>
            <a:off x="3809984" y="3500438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cxnSp>
        <p:nvCxnSpPr>
          <p:cNvPr id="30" name="29 Düz Bağlayıcı"/>
          <p:cNvCxnSpPr/>
          <p:nvPr/>
        </p:nvCxnSpPr>
        <p:spPr>
          <a:xfrm flipH="1" flipV="1">
            <a:off x="4167174" y="5286388"/>
            <a:ext cx="1327722" cy="1482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/>
          <p:nvPr/>
        </p:nvCxnSpPr>
        <p:spPr>
          <a:xfrm>
            <a:off x="7570756" y="5284800"/>
            <a:ext cx="811260" cy="1588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124" y="1520400"/>
            <a:ext cx="4591050" cy="4829176"/>
          </a:xfrm>
          <a:prstGeom prst="rect">
            <a:avLst/>
          </a:prstGeom>
          <a:noFill/>
        </p:spPr>
      </p:pic>
      <p:sp>
        <p:nvSpPr>
          <p:cNvPr id="54" name="53 Metin kutusu"/>
          <p:cNvSpPr txBox="1"/>
          <p:nvPr/>
        </p:nvSpPr>
        <p:spPr>
          <a:xfrm>
            <a:off x="566709" y="1844512"/>
            <a:ext cx="314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Büro Yönetimi Nedir?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5" name="54 Metin kutusu"/>
          <p:cNvSpPr txBox="1"/>
          <p:nvPr/>
        </p:nvSpPr>
        <p:spPr>
          <a:xfrm>
            <a:off x="424070" y="4823135"/>
            <a:ext cx="320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Hangi Dersleri Göreceğim 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8591421" y="4658124"/>
            <a:ext cx="3304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Üniversitede Hangi bölümleri okuyabilirim?</a:t>
            </a:r>
            <a:endParaRPr lang="tr-TR" sz="2400" b="1" dirty="0">
              <a:solidFill>
                <a:schemeClr val="bg1"/>
              </a:solidFill>
            </a:endParaRPr>
          </a:p>
          <a:p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590293" y="3283300"/>
            <a:ext cx="3284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 İş İmkanları </a:t>
            </a:r>
            <a:r>
              <a:rPr lang="tr-TR" sz="3200" b="1" dirty="0" smtClean="0">
                <a:solidFill>
                  <a:schemeClr val="bg1"/>
                </a:solidFill>
              </a:rPr>
              <a:t>Neler?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59" name="Picture 7" descr="C:\Users\Home\Downloads\icons-2188729_64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0860" r="3906" b="77113"/>
          <a:stretch>
            <a:fillRect/>
          </a:stretch>
        </p:blipFill>
        <p:spPr bwMode="auto">
          <a:xfrm>
            <a:off x="7973908" y="4944018"/>
            <a:ext cx="714380" cy="714380"/>
          </a:xfrm>
          <a:prstGeom prst="rect">
            <a:avLst/>
          </a:prstGeom>
          <a:noFill/>
        </p:spPr>
      </p:pic>
      <p:pic>
        <p:nvPicPr>
          <p:cNvPr id="60" name="Picture 8" descr="C:\Users\Home\Downloads\icons-2188729_640.png"/>
          <p:cNvPicPr>
            <a:picLocks noChangeAspect="1" noChangeArrowheads="1"/>
          </p:cNvPicPr>
          <p:nvPr/>
        </p:nvPicPr>
        <p:blipFill>
          <a:blip r:embed="rId3" cstate="print"/>
          <a:srcRect l="81641" t="51761" r="3125" b="25352"/>
          <a:stretch>
            <a:fillRect/>
          </a:stretch>
        </p:blipFill>
        <p:spPr bwMode="auto">
          <a:xfrm>
            <a:off x="3452793" y="4927610"/>
            <a:ext cx="714380" cy="714380"/>
          </a:xfrm>
          <a:prstGeom prst="rect">
            <a:avLst/>
          </a:prstGeom>
          <a:noFill/>
        </p:spPr>
      </p:pic>
      <p:sp>
        <p:nvSpPr>
          <p:cNvPr id="17" name="24 Oval"/>
          <p:cNvSpPr/>
          <p:nvPr/>
        </p:nvSpPr>
        <p:spPr>
          <a:xfrm>
            <a:off x="3706823" y="1945227"/>
            <a:ext cx="849264" cy="6966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cxnSp>
        <p:nvCxnSpPr>
          <p:cNvPr id="18" name="29 Düz Bağlayıcı"/>
          <p:cNvCxnSpPr/>
          <p:nvPr/>
        </p:nvCxnSpPr>
        <p:spPr>
          <a:xfrm flipH="1">
            <a:off x="4600719" y="2289169"/>
            <a:ext cx="1209529" cy="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3 Metin kutusu"/>
          <p:cNvSpPr txBox="1"/>
          <p:nvPr/>
        </p:nvSpPr>
        <p:spPr>
          <a:xfrm>
            <a:off x="9051886" y="1814288"/>
            <a:ext cx="2954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Zabıt katipliği nedir ?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7" name="23 Oval"/>
          <p:cNvSpPr/>
          <p:nvPr/>
        </p:nvSpPr>
        <p:spPr>
          <a:xfrm>
            <a:off x="8765239" y="3380195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cxnSp>
        <p:nvCxnSpPr>
          <p:cNvPr id="28" name="29 Düz Bağlayıcı"/>
          <p:cNvCxnSpPr/>
          <p:nvPr/>
        </p:nvCxnSpPr>
        <p:spPr>
          <a:xfrm flipH="1" flipV="1">
            <a:off x="7378042" y="3639540"/>
            <a:ext cx="1327722" cy="14820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3 Metin kutusu"/>
          <p:cNvSpPr txBox="1"/>
          <p:nvPr/>
        </p:nvSpPr>
        <p:spPr>
          <a:xfrm>
            <a:off x="9237310" y="3380195"/>
            <a:ext cx="2954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Staj olanakları nelerdir ?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4" grpId="0"/>
      <p:bldP spid="55" grpId="0"/>
      <p:bldP spid="56" grpId="0"/>
      <p:bldP spid="57" grpId="0"/>
      <p:bldP spid="17" grpId="0" animBg="1"/>
      <p:bldP spid="26" grpId="0"/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5147" y="2038743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941677" y="556346"/>
            <a:ext cx="849264" cy="8152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790941" y="640799"/>
            <a:ext cx="488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u="sng" dirty="0" smtClean="0">
                <a:solidFill>
                  <a:schemeClr val="bg1"/>
                </a:solidFill>
              </a:rPr>
              <a:t>BÜRO YÖNETİMİ NEDİR?</a:t>
            </a:r>
            <a:endParaRPr lang="tr-TR" sz="3600" b="1" u="sng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065215" y="1517905"/>
            <a:ext cx="7414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000" dirty="0" smtClean="0">
                <a:solidFill>
                  <a:schemeClr val="bg1"/>
                </a:solidFill>
              </a:rPr>
              <a:t>          Büro Yönetimi’nin amacı,  kamu kurum ve kuruluşları  ile özel sektör işletmelerinde yöneticilerin ofis çalışmalarına katkı sağlamak ve büro faaliyetlerinde bulunmak üzere görev alabilecek nitelikli insan gücünü yetiştirmektir.</a:t>
            </a:r>
          </a:p>
          <a:p>
            <a:pPr algn="just"/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10" name="18 Metin kutusu"/>
          <p:cNvSpPr txBox="1"/>
          <p:nvPr/>
        </p:nvSpPr>
        <p:spPr>
          <a:xfrm rot="19596495">
            <a:off x="-273170" y="746447"/>
            <a:ext cx="354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515319">
            <a:off x="-1742436" y="867032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3987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217696" y="545560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41677" y="513088"/>
            <a:ext cx="495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chemeClr val="bg1"/>
                </a:solidFill>
              </a:rPr>
              <a:t>Neden Büro Yönetimi?</a:t>
            </a:r>
            <a:endParaRPr lang="tr-TR" sz="4000" b="1" u="sng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303580" y="1006563"/>
            <a:ext cx="77693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endParaRPr lang="tr-TR" sz="1600" dirty="0" smtClean="0"/>
          </a:p>
          <a:p>
            <a:pPr marL="68580" indent="0" algn="ctr">
              <a:buNone/>
            </a:pPr>
            <a:endParaRPr lang="tr-TR" sz="4000" dirty="0" smtClean="0">
              <a:solidFill>
                <a:schemeClr val="bg1"/>
              </a:solidFill>
            </a:endParaRPr>
          </a:p>
          <a:p>
            <a:pPr marL="68580" indent="0" algn="ctr">
              <a:buNone/>
            </a:pPr>
            <a:r>
              <a:rPr lang="tr-TR" sz="4000" dirty="0" smtClean="0">
                <a:solidFill>
                  <a:schemeClr val="bg1"/>
                </a:solidFill>
              </a:rPr>
              <a:t>Kamuya </a:t>
            </a:r>
            <a:r>
              <a:rPr lang="tr-TR" sz="4000" dirty="0">
                <a:solidFill>
                  <a:schemeClr val="bg1"/>
                </a:solidFill>
              </a:rPr>
              <a:t>(devlet dairelerine) </a:t>
            </a:r>
            <a:endParaRPr lang="tr-TR" sz="4000" dirty="0" smtClean="0">
              <a:solidFill>
                <a:schemeClr val="bg1"/>
              </a:solidFill>
            </a:endParaRPr>
          </a:p>
          <a:p>
            <a:pPr marL="68580" indent="0" algn="ctr">
              <a:buNone/>
            </a:pPr>
            <a:r>
              <a:rPr lang="tr-TR" sz="4000" dirty="0" smtClean="0">
                <a:solidFill>
                  <a:schemeClr val="bg1"/>
                </a:solidFill>
              </a:rPr>
              <a:t>en </a:t>
            </a:r>
            <a:r>
              <a:rPr lang="tr-TR" sz="4000" dirty="0">
                <a:solidFill>
                  <a:schemeClr val="bg1"/>
                </a:solidFill>
              </a:rPr>
              <a:t>fazla memur alımı </a:t>
            </a:r>
            <a:r>
              <a:rPr lang="tr-TR" sz="4000" dirty="0" smtClean="0">
                <a:solidFill>
                  <a:schemeClr val="bg1"/>
                </a:solidFill>
              </a:rPr>
              <a:t>bu</a:t>
            </a:r>
          </a:p>
          <a:p>
            <a:pPr marL="68580" indent="0" algn="ctr">
              <a:buNone/>
            </a:pP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>
                <a:solidFill>
                  <a:schemeClr val="bg1"/>
                </a:solidFill>
              </a:rPr>
              <a:t>bölümden olmaktadır.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17696" y="3448174"/>
            <a:ext cx="64000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sz="4000" dirty="0" smtClean="0">
              <a:solidFill>
                <a:schemeClr val="bg1"/>
              </a:solidFill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Mezun </a:t>
            </a:r>
            <a:r>
              <a:rPr lang="tr-TR" sz="4000" dirty="0">
                <a:solidFill>
                  <a:schemeClr val="bg1"/>
                </a:solidFill>
              </a:rPr>
              <a:t>olunduğunda </a:t>
            </a:r>
            <a:endParaRPr lang="tr-TR" sz="4000" dirty="0" smtClean="0">
              <a:solidFill>
                <a:schemeClr val="bg1"/>
              </a:solidFill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çok </a:t>
            </a:r>
            <a:r>
              <a:rPr lang="tr-TR" sz="4000" dirty="0">
                <a:solidFill>
                  <a:schemeClr val="bg1"/>
                </a:solidFill>
              </a:rPr>
              <a:t>rahat bir </a:t>
            </a:r>
            <a:r>
              <a:rPr lang="tr-TR" sz="4000" dirty="0" smtClean="0">
                <a:solidFill>
                  <a:schemeClr val="bg1"/>
                </a:solidFill>
              </a:rPr>
              <a:t>şekilde </a:t>
            </a:r>
            <a:r>
              <a:rPr lang="tr-TR" sz="4000" dirty="0">
                <a:solidFill>
                  <a:schemeClr val="bg1"/>
                </a:solidFill>
              </a:rPr>
              <a:t>iş imkanı </a:t>
            </a:r>
            <a:endParaRPr lang="tr-TR" sz="4000" dirty="0" smtClean="0">
              <a:solidFill>
                <a:schemeClr val="bg1"/>
              </a:solidFill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sağlar.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754033" y="899484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90650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941677" y="556760"/>
            <a:ext cx="849264" cy="6966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790941" y="607096"/>
            <a:ext cx="52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smtClean="0">
                <a:solidFill>
                  <a:schemeClr val="bg1"/>
                </a:solidFill>
              </a:rPr>
              <a:t>İŞ İMKANLARI NELERDİR?</a:t>
            </a:r>
            <a:endParaRPr lang="tr-TR" sz="3600" b="1" u="sng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886948" y="1387613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Çalışma Alanları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484321" y="2320815"/>
            <a:ext cx="828803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Üniversiteler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Hastaneler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Bankalar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Adliyeler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Özel şirketler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Bakanlıklar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Kısaca “Hizmet” Verilen Her Kurum ve Kuruluş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350315" y="271439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340518" y="271439"/>
            <a:ext cx="471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chemeClr val="bg1"/>
                </a:solidFill>
              </a:rPr>
              <a:t>ZABIT KATİPLİĞİ NEDİR?</a:t>
            </a:r>
            <a:endParaRPr lang="tr-TR" sz="3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2" descr="D:\Serap\AAA-OKUL\2017-2018\Alan Tanıtım\zabit-katibi-maasi-634x3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7" b="-2293"/>
          <a:stretch/>
        </p:blipFill>
        <p:spPr bwMode="auto">
          <a:xfrm>
            <a:off x="9405827" y="331300"/>
            <a:ext cx="2786173" cy="269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17371" y="914381"/>
            <a:ext cx="71265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  Zabıt Katibi, Adliyelerde, </a:t>
            </a:r>
          </a:p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Cumhuriyet Savcılıklarında, </a:t>
            </a:r>
          </a:p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İcra Müdürlüklerinde, Yüksek yargıda, </a:t>
            </a:r>
          </a:p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Anayasa Mahkemesinde, seçim kurullarında</a:t>
            </a:r>
          </a:p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ve benzeri yerlerde görev alan kişilere denir. </a:t>
            </a:r>
          </a:p>
          <a:p>
            <a:pPr marL="68580" indent="0" algn="just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68580" indent="0" algn="just">
              <a:buNone/>
            </a:pPr>
            <a:r>
              <a:rPr lang="tr-TR" sz="2800" dirty="0" smtClean="0">
                <a:solidFill>
                  <a:schemeClr val="bg1"/>
                </a:solidFill>
              </a:rPr>
              <a:t>        </a:t>
            </a:r>
            <a:r>
              <a:rPr lang="tr-TR" sz="2800" dirty="0" err="1" smtClean="0">
                <a:solidFill>
                  <a:schemeClr val="bg1"/>
                </a:solidFill>
              </a:rPr>
              <a:t>KPSS’den</a:t>
            </a:r>
            <a:r>
              <a:rPr lang="tr-TR" sz="2800" dirty="0" smtClean="0">
                <a:solidFill>
                  <a:schemeClr val="bg1"/>
                </a:solidFill>
              </a:rPr>
              <a:t> kurumun belirlediği puanı almak ve yine kurumun belirlediği yaş sınırını aşmamış olmak gerekmektedir. </a:t>
            </a:r>
          </a:p>
          <a:p>
            <a:pPr marL="68580" indent="0" algn="just">
              <a:buNone/>
            </a:pPr>
            <a:endParaRPr lang="tr-TR" sz="2800" dirty="0" smtClean="0">
              <a:solidFill>
                <a:schemeClr val="bg1"/>
              </a:solidFill>
            </a:endParaRPr>
          </a:p>
          <a:p>
            <a:pPr marL="68580" indent="0" algn="just">
              <a:buNone/>
            </a:pPr>
            <a:r>
              <a:rPr lang="tr-TR" sz="2800" u="sng" dirty="0" smtClean="0">
                <a:solidFill>
                  <a:schemeClr val="bg1"/>
                </a:solidFill>
              </a:rPr>
              <a:t>10. ve 11. sınıftaki yoğun Klavye derslerimizle Zabıt Katipliğine daha iyi hazırlanacaksınız.</a:t>
            </a:r>
            <a:endParaRPr lang="tr-TR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00953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941677" y="561081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687780" y="620942"/>
            <a:ext cx="461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>
                <a:solidFill>
                  <a:schemeClr val="bg1"/>
                </a:solidFill>
              </a:rPr>
              <a:t>HANGİ DERSLERİ GÖRECEĞİZ?</a:t>
            </a:r>
            <a:endParaRPr lang="tr-TR" sz="2800" b="1" u="sng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933478" y="1687310"/>
            <a:ext cx="355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10. SINIF DERSLERİMİZ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93594" y="239223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DİKSİYON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BÜRO HİZMETLERİ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BİLGİSAYARDA KLAVYE KULLANIMI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BİLGİSAYARDA OFİS PROGRAMLARI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İLETİŞİM TEKNİKLERİ</a:t>
            </a:r>
          </a:p>
        </p:txBody>
      </p:sp>
    </p:spTree>
    <p:extLst>
      <p:ext uri="{BB962C8B-B14F-4D97-AF65-F5344CB8AC3E}">
        <p14:creationId xmlns:p14="http://schemas.microsoft.com/office/powerpoint/2010/main" val="22184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941677" y="561081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687780" y="620942"/>
            <a:ext cx="461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 smtClean="0">
                <a:solidFill>
                  <a:schemeClr val="bg1"/>
                </a:solidFill>
              </a:rPr>
              <a:t>HANGİ DERSLERİ GÖRECEĞİZ?</a:t>
            </a:r>
            <a:endParaRPr lang="tr-TR" sz="2800" b="1" u="sng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933477" y="1468830"/>
            <a:ext cx="363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11. SINIF DERSLERİMİZ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93594" y="239223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TİCARİ </a:t>
            </a: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HESAPLAMALAR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SUNUM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GİRİŞİMCİLİK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B. HIZLI KLAVYE KULLANIMI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ORGANİZASYON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YAZIŞMA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DOSYALAMA VE ARŞİVLEME</a:t>
            </a:r>
          </a:p>
          <a:p>
            <a:pPr marL="582930" indent="-514350">
              <a:buFont typeface="Wingdings" panose="05000000000000000000" pitchFamily="2" charset="2"/>
              <a:buChar char="ü"/>
            </a:pPr>
            <a:endParaRPr lang="tr-TR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95000"/>
                <a:lumOff val="5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etin kutusu"/>
          <p:cNvSpPr txBox="1"/>
          <p:nvPr/>
        </p:nvSpPr>
        <p:spPr>
          <a:xfrm rot="19204068">
            <a:off x="-1857194" y="760288"/>
            <a:ext cx="619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</a:rPr>
              <a:t>BÜRO YÖNETİMİ BÖLÜMÜ</a:t>
            </a:r>
          </a:p>
          <a:p>
            <a:pPr algn="ctr"/>
            <a:r>
              <a:rPr lang="tr-TR" sz="2000" dirty="0">
                <a:solidFill>
                  <a:srgbClr val="00B0F0"/>
                </a:solidFill>
              </a:rPr>
              <a:t>Yönetici Asistanlığı  </a:t>
            </a:r>
            <a:r>
              <a:rPr lang="tr-TR" sz="2000" dirty="0" smtClean="0">
                <a:solidFill>
                  <a:srgbClr val="00B0F0"/>
                </a:solidFill>
              </a:rPr>
              <a:t>Alanı</a:t>
            </a:r>
            <a:endParaRPr lang="tr-TR" sz="2000" dirty="0">
              <a:solidFill>
                <a:srgbClr val="00B0F0"/>
              </a:solidFill>
            </a:endParaRPr>
          </a:p>
        </p:txBody>
      </p:sp>
      <p:pic>
        <p:nvPicPr>
          <p:cNvPr id="1043" name="Picture 19" descr="İlgili res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2534" y="2028824"/>
            <a:ext cx="4591050" cy="4829176"/>
          </a:xfrm>
          <a:prstGeom prst="rect">
            <a:avLst/>
          </a:prstGeom>
          <a:noFill/>
        </p:spPr>
      </p:pic>
      <p:sp>
        <p:nvSpPr>
          <p:cNvPr id="16" name="24 Oval"/>
          <p:cNvSpPr/>
          <p:nvPr/>
        </p:nvSpPr>
        <p:spPr>
          <a:xfrm>
            <a:off x="3890096" y="471289"/>
            <a:ext cx="642942" cy="642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584618" y="536178"/>
            <a:ext cx="302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</a:rPr>
              <a:t>STAJ OLANAKLARI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367314" y="1391922"/>
            <a:ext cx="650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tr-TR" sz="3200" dirty="0" smtClean="0">
                <a:solidFill>
                  <a:schemeClr val="bg1"/>
                </a:solidFill>
              </a:rPr>
              <a:t>Öğrencilerimiz 11. sınıfta ikinci döneme geçtiklerinde staj yerlerine yerleştirilirler. </a:t>
            </a:r>
          </a:p>
          <a:p>
            <a:pPr marL="82296" indent="0">
              <a:buNone/>
            </a:pPr>
            <a:endParaRPr lang="tr-TR" sz="3200" dirty="0" smtClean="0">
              <a:solidFill>
                <a:schemeClr val="bg1"/>
              </a:solidFill>
            </a:endParaRPr>
          </a:p>
          <a:p>
            <a:pPr marL="82296" indent="0">
              <a:buNone/>
            </a:pPr>
            <a:r>
              <a:rPr lang="tr-TR" sz="3200" dirty="0" smtClean="0">
                <a:solidFill>
                  <a:schemeClr val="bg1"/>
                </a:solidFill>
              </a:rPr>
              <a:t>12 sınıfta 3 gün staj 2 gün okulda olacak şekilde 2 dönemi bitirip hayata hazır bir şekilde mezun olurlar.</a:t>
            </a:r>
          </a:p>
        </p:txBody>
      </p:sp>
    </p:spTree>
    <p:extLst>
      <p:ext uri="{BB962C8B-B14F-4D97-AF65-F5344CB8AC3E}">
        <p14:creationId xmlns:p14="http://schemas.microsoft.com/office/powerpoint/2010/main" val="35606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537</Words>
  <Application>Microsoft Office PowerPoint</Application>
  <PresentationFormat>Geniş ekran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User</cp:lastModifiedBy>
  <cp:revision>18</cp:revision>
  <dcterms:created xsi:type="dcterms:W3CDTF">2018-04-09T16:40:31Z</dcterms:created>
  <dcterms:modified xsi:type="dcterms:W3CDTF">2020-06-12T07:46:23Z</dcterms:modified>
</cp:coreProperties>
</file>